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37"/>
  </p:notesMasterIdLst>
  <p:sldIdLst>
    <p:sldId id="256" r:id="rId2"/>
    <p:sldId id="257" r:id="rId3"/>
    <p:sldId id="301" r:id="rId4"/>
    <p:sldId id="302" r:id="rId5"/>
    <p:sldId id="323" r:id="rId6"/>
    <p:sldId id="303" r:id="rId7"/>
    <p:sldId id="322" r:id="rId8"/>
    <p:sldId id="299" r:id="rId9"/>
    <p:sldId id="304" r:id="rId10"/>
    <p:sldId id="297" r:id="rId11"/>
    <p:sldId id="292" r:id="rId12"/>
    <p:sldId id="293" r:id="rId13"/>
    <p:sldId id="295" r:id="rId14"/>
    <p:sldId id="305" r:id="rId15"/>
    <p:sldId id="300" r:id="rId16"/>
    <p:sldId id="315" r:id="rId17"/>
    <p:sldId id="298" r:id="rId18"/>
    <p:sldId id="307" r:id="rId19"/>
    <p:sldId id="310" r:id="rId20"/>
    <p:sldId id="318" r:id="rId21"/>
    <p:sldId id="306" r:id="rId22"/>
    <p:sldId id="317" r:id="rId23"/>
    <p:sldId id="311" r:id="rId24"/>
    <p:sldId id="296" r:id="rId25"/>
    <p:sldId id="319" r:id="rId26"/>
    <p:sldId id="312" r:id="rId27"/>
    <p:sldId id="313" r:id="rId28"/>
    <p:sldId id="316" r:id="rId29"/>
    <p:sldId id="314" r:id="rId30"/>
    <p:sldId id="320" r:id="rId31"/>
    <p:sldId id="287" r:id="rId32"/>
    <p:sldId id="290" r:id="rId33"/>
    <p:sldId id="309" r:id="rId34"/>
    <p:sldId id="321" r:id="rId35"/>
    <p:sldId id="26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3725" autoAdjust="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/>
            <a:t>What is Synthetic Dimension?</a:t>
          </a:r>
          <a:endParaRPr lang="en-US" dirty="0"/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aseline="0"/>
            <a:t>Phase Transitions in General</a:t>
          </a:r>
          <a:endParaRPr lang="en-US"/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aseline="0"/>
            <a:t>My Model</a:t>
          </a:r>
          <a:endParaRPr lang="en-US"/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/>
            <a:t>Methodology: Classical Monte Carlo</a:t>
          </a:r>
          <a:endParaRPr lang="en-US"/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/>
            <a:t>Results</a:t>
          </a:r>
          <a:endParaRPr lang="en-US"/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/>
            <a:t>Future Plan</a:t>
          </a:r>
          <a:endParaRPr lang="en-US"/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What is Synthetic Dimension?</a:t>
          </a:r>
          <a:endParaRPr lang="en-US" sz="3200" kern="1200" dirty="0"/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Phase Transitions in General</a:t>
          </a:r>
          <a:endParaRPr lang="en-US" sz="3200" kern="1200"/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My Model</a:t>
          </a:r>
          <a:endParaRPr lang="en-US" sz="3200" kern="1200"/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Methodology: Classical Monte Carlo</a:t>
          </a:r>
          <a:endParaRPr lang="en-US" sz="3200" kern="1200"/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Results</a:t>
          </a:r>
          <a:endParaRPr lang="en-US" sz="3200" kern="1200"/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Future Plan</a:t>
          </a:r>
          <a:endParaRPr lang="en-US" sz="3200" kern="1200"/>
        </a:p>
      </dsp:txBody>
      <dsp:txXfrm>
        <a:off x="0" y="3499864"/>
        <a:ext cx="8777329" cy="69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832F4-D2D3-4502-99B6-AD61E2C0AFB0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8055-48AF-4841-832E-A655DEA28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8055-48AF-4841-832E-A655DEA28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9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972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7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972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1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9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3E1BF0E-F694-4F25-B3BA-02F6F9ABEF2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1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8CD8-7FE8-42FA-86C9-273F713AB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110712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Phase Transition in Classical analog of a Model in Synthetic Dimension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65425-AE68-4B58-9154-949A25342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780" y="3632518"/>
            <a:ext cx="9144000" cy="512762"/>
          </a:xfrm>
        </p:spPr>
        <p:txBody>
          <a:bodyPr/>
          <a:lstStyle/>
          <a:p>
            <a:r>
              <a:rPr lang="en-US" dirty="0">
                <a:latin typeface="+mj-lt"/>
              </a:rPr>
              <a:t>Yutan Zhang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5E8B-A9D7-4750-AA4A-F9FD7656B654}"/>
              </a:ext>
            </a:extLst>
          </p:cNvPr>
          <p:cNvSpPr txBox="1"/>
          <p:nvPr/>
        </p:nvSpPr>
        <p:spPr>
          <a:xfrm>
            <a:off x="4579620" y="4937760"/>
            <a:ext cx="336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September, 2021</a:t>
            </a:r>
          </a:p>
        </p:txBody>
      </p:sp>
    </p:spTree>
    <p:extLst>
      <p:ext uri="{BB962C8B-B14F-4D97-AF65-F5344CB8AC3E}">
        <p14:creationId xmlns:p14="http://schemas.microsoft.com/office/powerpoint/2010/main" val="42618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86E5C3-ACDF-40BB-9933-1643B1DB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9305" y="0"/>
            <a:ext cx="11315700" cy="7538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1624B-F3BA-4578-8693-AA8A7B2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472440"/>
            <a:ext cx="9692640" cy="754062"/>
          </a:xfrm>
        </p:spPr>
        <p:txBody>
          <a:bodyPr/>
          <a:lstStyle/>
          <a:p>
            <a:pPr algn="ctr"/>
            <a:r>
              <a:rPr lang="en-US" dirty="0"/>
              <a:t>Phase transitions 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6213A-85F4-46B0-88B8-A1AB31CA3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9680" y="1478280"/>
                <a:ext cx="8923020" cy="469392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Happens at thermal dynamic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only!</a:t>
                </a:r>
              </a:p>
              <a:p>
                <a:r>
                  <a:rPr lang="en-US" dirty="0"/>
                  <a:t>Intuitively,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, it’s a competition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Typically Characterized by an o</a:t>
                </a:r>
                <a:r>
                  <a:rPr lang="en-US" dirty="0"/>
                  <a:t>rder parameter</a:t>
                </a:r>
              </a:p>
              <a:p>
                <a:endParaRPr lang="en-US" dirty="0"/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Order Phase Transition</a:t>
                </a: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Phase Transition</a:t>
                </a:r>
              </a:p>
              <a:p>
                <a:pPr lvl="1"/>
                <a:r>
                  <a:rPr lang="en-US" dirty="0"/>
                  <a:t>Critical exponent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	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altLang="zh-CN" dirty="0"/>
              </a:p>
              <a:p>
                <a:r>
                  <a:rPr lang="en-US" altLang="zh-CN" dirty="0"/>
                  <a:t>Typically break(change) symmetry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6213A-85F4-46B0-88B8-A1AB31CA3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9680" y="1478280"/>
                <a:ext cx="8923020" cy="4693920"/>
              </a:xfrm>
              <a:blipFill>
                <a:blip r:embed="rId3"/>
                <a:stretch>
                  <a:fillRect l="-68" t="-1818" b="-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2154BC9-E334-43C1-BC0A-A17717529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192" y="4343122"/>
            <a:ext cx="1559639" cy="1188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9E439-EAE6-401C-8A36-F43FC16A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573" y="4343122"/>
            <a:ext cx="1449924" cy="1272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00DFC-2BBB-492F-9599-253769062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921" y="4343122"/>
            <a:ext cx="1781773" cy="1230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64407-7A8A-40EF-B981-C3A10209A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921" y="2651759"/>
            <a:ext cx="1781773" cy="12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B9771182-428B-4B3E-B93F-C703C59F3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28EE0-91C8-44F9-9EBB-455C45DA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21414"/>
            <a:ext cx="9692640" cy="9064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Monte Carlo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1A0FE-70D2-474F-931E-C74020A91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7132" y="1845719"/>
                <a:ext cx="8595360" cy="417439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Goal: Sampling the Boltzmann distribution: 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Difficulty: Only know the probability ratio between two microstates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Method: Using a Markov Process to Randomly Generate Samples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Starting with a random configuration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Transit to a new configuration according to a transition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1A0FE-70D2-474F-931E-C74020A91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7132" y="1845719"/>
                <a:ext cx="8595360" cy="4174398"/>
              </a:xfrm>
              <a:blipFill>
                <a:blip r:embed="rId3"/>
                <a:stretch>
                  <a:fillRect l="-284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595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03C2AC85-E845-4DAE-A40A-1108DA927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CB775-64C4-45DA-B708-2ACC43C3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27660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dirty="0"/>
              <a:t>How and 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8FCA-F796-479E-B7B1-29958B34D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420971"/>
                <a:ext cx="6746748" cy="488838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Detailed Balance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Ensures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eigenvector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 rule: Stochastic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  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Ensures eigenvalues have absolute values less than one: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Ergodicity:</a:t>
                </a:r>
              </a:p>
              <a:p>
                <a:pPr lvl="1"/>
                <a:r>
                  <a:rPr lang="en-US" dirty="0"/>
                  <a:t>The sampling process should be able to explore all microstates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Aperiodicity &amp; Irreducibility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8FCA-F796-479E-B7B1-29958B34D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420971"/>
                <a:ext cx="6746748" cy="4888389"/>
              </a:xfrm>
              <a:blipFill>
                <a:blip r:embed="rId3"/>
                <a:stretch>
                  <a:fillRect l="-181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803C6-41CC-4E6D-AFEA-0EB6C1DF80E5}"/>
                  </a:ext>
                </a:extLst>
              </p:cNvPr>
              <p:cNvSpPr txBox="1"/>
              <p:nvPr/>
            </p:nvSpPr>
            <p:spPr>
              <a:xfrm>
                <a:off x="8145781" y="2131711"/>
                <a:ext cx="3398520" cy="321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Quick proof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803C6-41CC-4E6D-AFEA-0EB6C1DF8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81" y="2131711"/>
                <a:ext cx="3398520" cy="3218445"/>
              </a:xfrm>
              <a:prstGeom prst="rect">
                <a:avLst/>
              </a:prstGeom>
              <a:blipFill>
                <a:blip r:embed="rId4"/>
                <a:stretch>
                  <a:fillRect l="-1434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C56C94-7C13-4E19-BE17-3B7B9A9ACCF4}"/>
              </a:ext>
            </a:extLst>
          </p:cNvPr>
          <p:cNvCxnSpPr/>
          <p:nvPr/>
        </p:nvCxnSpPr>
        <p:spPr>
          <a:xfrm>
            <a:off x="8077200" y="-15240"/>
            <a:ext cx="0" cy="6858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217C-9E85-4DBD-9F27-6EEEF9FE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80060"/>
            <a:ext cx="9692640" cy="723582"/>
          </a:xfrm>
        </p:spPr>
        <p:txBody>
          <a:bodyPr>
            <a:normAutofit/>
          </a:bodyPr>
          <a:lstStyle/>
          <a:p>
            <a:r>
              <a:rPr lang="en-US" sz="3200" dirty="0"/>
              <a:t>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8E37D-A1DD-4AE7-9A90-17B1FE7F1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539240"/>
                <a:ext cx="9032748" cy="48387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Initialization Process:</a:t>
                </a:r>
              </a:p>
              <a:p>
                <a:pPr lvl="1"/>
                <a:r>
                  <a:rPr lang="en-US" dirty="0"/>
                  <a:t>Choose an arbitrary starting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Choose a proposal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. To ensure detailed balance, we should make sure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n steps, do:</a:t>
                </a:r>
              </a:p>
              <a:p>
                <a:pPr lvl="1"/>
                <a:r>
                  <a:rPr lang="en-US" dirty="0"/>
                  <a:t>Suggest a next move with proposal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Calculate probability ratio between the two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({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})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Accept the suggested state with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Check for detailed balance: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{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	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symmetric)  </a:t>
                </a:r>
              </a:p>
              <a:p>
                <a:pPr lvl="1"/>
                <a:r>
                  <a:rPr lang="en-US" dirty="0"/>
                  <a:t>Similar for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8E37D-A1DD-4AE7-9A90-17B1FE7F1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539240"/>
                <a:ext cx="9032748" cy="4838700"/>
              </a:xfrm>
              <a:blipFill>
                <a:blip r:embed="rId2"/>
                <a:stretch>
                  <a:fillRect l="-135" t="-1009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9D17802C-D854-406D-BF3D-CEA257350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3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814EA3-FC7D-4228-A4CB-0F9E2F0BA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1975" y="319723"/>
                <a:ext cx="9692640" cy="70866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 is small (</a:t>
                </a:r>
                <a:r>
                  <a:rPr lang="en-US" sz="3200" dirty="0">
                    <a:solidFill>
                      <a:srgbClr val="FF0000"/>
                    </a:solidFill>
                  </a:rPr>
                  <a:t>show E, maybe another one with only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814EA3-FC7D-4228-A4CB-0F9E2F0BA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1975" y="319723"/>
                <a:ext cx="9692640" cy="708660"/>
              </a:xfrm>
              <a:blipFill>
                <a:blip r:embed="rId3"/>
                <a:stretch>
                  <a:fillRect l="-1384" t="-40171" b="-23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9EC9-24DE-498E-BE53-04789C5F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92" y="1303020"/>
                <a:ext cx="3950208" cy="4412297"/>
              </a:xfrm>
            </p:spPr>
            <p:txBody>
              <a:bodyPr/>
              <a:lstStyle/>
              <a:p>
                <a:r>
                  <a:rPr lang="en-US" dirty="0"/>
                  <a:t>Single Transition</a:t>
                </a:r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order</a:t>
                </a:r>
              </a:p>
              <a:p>
                <a:r>
                  <a:rPr lang="en-US" dirty="0"/>
                  <a:t>Transition temperature decrease slightly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9EC9-24DE-498E-BE53-04789C5F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92" y="1303020"/>
                <a:ext cx="3950208" cy="4412297"/>
              </a:xfrm>
              <a:blipFill>
                <a:blip r:embed="rId4"/>
                <a:stretch>
                  <a:fillRect l="-309" t="-110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9DDCAE7-9AA4-4C4A-8353-364AD1783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1524" r="9788" b="1199"/>
          <a:stretch/>
        </p:blipFill>
        <p:spPr>
          <a:xfrm>
            <a:off x="5532120" y="738504"/>
            <a:ext cx="5562595" cy="337597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650AC9-6EC0-4D1B-A282-69070C26F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11947" r="9916" b="1483"/>
          <a:stretch/>
        </p:blipFill>
        <p:spPr>
          <a:xfrm>
            <a:off x="130224" y="3482022"/>
            <a:ext cx="5518306" cy="337597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1F099E-7D5A-4D4F-949C-EBB5663E6DB9}"/>
              </a:ext>
            </a:extLst>
          </p:cNvPr>
          <p:cNvSpPr/>
          <p:nvPr/>
        </p:nvSpPr>
        <p:spPr>
          <a:xfrm rot="445784">
            <a:off x="9022080" y="1303020"/>
            <a:ext cx="335280" cy="1691640"/>
          </a:xfrm>
          <a:prstGeom prst="ellipse">
            <a:avLst/>
          </a:prstGeom>
          <a:solidFill>
            <a:schemeClr val="bg1">
              <a:lumMod val="50000"/>
              <a:alpha val="66000"/>
            </a:schemeClr>
          </a:solidFill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FD74B5-DDCC-4FE7-9F3D-D113A9E337E9}"/>
              </a:ext>
            </a:extLst>
          </p:cNvPr>
          <p:cNvSpPr/>
          <p:nvPr/>
        </p:nvSpPr>
        <p:spPr>
          <a:xfrm>
            <a:off x="6212822" y="731266"/>
            <a:ext cx="904258" cy="1117240"/>
          </a:xfrm>
          <a:prstGeom prst="ellipse">
            <a:avLst/>
          </a:prstGeom>
          <a:solidFill>
            <a:schemeClr val="bg1">
              <a:lumMod val="50000"/>
              <a:alpha val="66000"/>
            </a:schemeClr>
          </a:solidFill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8D942-FF96-4EC3-91FD-A855B4A3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1323320" cy="7542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854DF5-22CC-49CD-BAC7-F393738B0E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61872" y="365760"/>
                <a:ext cx="9692640" cy="89154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dirty="0"/>
                  <a:t>Potts Model :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⟩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854DF5-22CC-49CD-BAC7-F393738B0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1872" y="365760"/>
                <a:ext cx="9692640" cy="891540"/>
              </a:xfrm>
              <a:blipFill>
                <a:blip r:embed="rId3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B7E6-F40B-4379-A0B7-A8A69084B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329928" cy="4953000"/>
              </a:xfrm>
            </p:spPr>
            <p:txBody>
              <a:bodyPr/>
              <a:lstStyle/>
              <a:p>
                <a:r>
                  <a:rPr lang="en-US" dirty="0"/>
                  <a:t>The model is identical to the Potts model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similar behavior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r>
                  <a:rPr lang="en-US" dirty="0"/>
                  <a:t>Some properties of the 2D Potts model:</a:t>
                </a:r>
              </a:p>
              <a:p>
                <a:pPr lvl="1"/>
                <a:r>
                  <a:rPr lang="en-US" dirty="0"/>
                  <a:t>Generalization of the </a:t>
                </a:r>
                <a:r>
                  <a:rPr lang="en-US" dirty="0" err="1"/>
                  <a:t>Ising</a:t>
                </a:r>
                <a:r>
                  <a:rPr lang="en-US" dirty="0"/>
                  <a:t> model(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identical to </a:t>
                </a:r>
                <a:r>
                  <a:rPr lang="en-US" dirty="0" err="1"/>
                  <a:t>Ising</a:t>
                </a:r>
                <a:r>
                  <a:rPr lang="en-US" dirty="0"/>
                  <a:t> model)</a:t>
                </a:r>
              </a:p>
              <a:p>
                <a:pPr lvl="1"/>
                <a:r>
                  <a:rPr lang="en-US" dirty="0"/>
                  <a:t>Transition point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order of transition for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is still not rigorously proved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are identical to the </a:t>
                </a:r>
                <a:r>
                  <a:rPr lang="en-US" dirty="0" err="1"/>
                  <a:t>Ising</a:t>
                </a:r>
                <a:r>
                  <a:rPr lang="en-US" dirty="0"/>
                  <a:t> model, exhibit single 2</a:t>
                </a:r>
                <a:r>
                  <a:rPr lang="en-US" baseline="30000" dirty="0"/>
                  <a:t>nd</a:t>
                </a:r>
                <a:r>
                  <a:rPr lang="en-US" dirty="0"/>
                  <a:t> order phase transition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Exhibit single 1</a:t>
                </a:r>
                <a:r>
                  <a:rPr lang="en-US" baseline="30000" dirty="0"/>
                  <a:t>st</a:t>
                </a:r>
                <a:r>
                  <a:rPr lang="en-US" dirty="0"/>
                  <a:t> order phase transition</a:t>
                </a:r>
              </a:p>
              <a:p>
                <a:r>
                  <a:rPr lang="en-US" dirty="0"/>
                  <a:t>Check result with Potts model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B7E6-F40B-4379-A0B7-A8A69084B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329928" cy="4953000"/>
              </a:xfrm>
              <a:blipFill>
                <a:blip r:embed="rId4"/>
                <a:stretch>
                  <a:fillRect l="-131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8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10CDFF-FB1F-4593-B0C1-5DBD760DE311}"/>
              </a:ext>
            </a:extLst>
          </p:cNvPr>
          <p:cNvGrpSpPr/>
          <p:nvPr/>
        </p:nvGrpSpPr>
        <p:grpSpPr>
          <a:xfrm>
            <a:off x="551527" y="335279"/>
            <a:ext cx="10002173" cy="6217921"/>
            <a:chOff x="376267" y="28507"/>
            <a:chExt cx="11025616" cy="6755126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33430715-3B5B-48FB-9DBD-27AE5645D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7" t="11840" r="9834" b="1187"/>
            <a:stretch/>
          </p:blipFill>
          <p:spPr>
            <a:xfrm>
              <a:off x="5590712" y="28507"/>
              <a:ext cx="5811171" cy="3610988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EC1F5DA-1981-4CBA-B9E5-5B18A0181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" t="11435" r="9750" b="1186"/>
            <a:stretch/>
          </p:blipFill>
          <p:spPr>
            <a:xfrm>
              <a:off x="5590712" y="3162827"/>
              <a:ext cx="5811170" cy="3620806"/>
            </a:xfrm>
            <a:prstGeom prst="rect">
              <a:avLst/>
            </a:prstGeom>
          </p:spPr>
        </p:pic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C571B35C-4DE1-4E5F-9702-CA74F5226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6" t="11570" r="9750" b="1457"/>
            <a:stretch/>
          </p:blipFill>
          <p:spPr>
            <a:xfrm>
              <a:off x="376267" y="28507"/>
              <a:ext cx="5811171" cy="3607512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71601B85-2FBF-497E-8F82-C6A1E40CD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6" t="11570" r="9750" b="1457"/>
            <a:stretch/>
          </p:blipFill>
          <p:spPr>
            <a:xfrm>
              <a:off x="376268" y="3176121"/>
              <a:ext cx="5811172" cy="360751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69163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8D02-B105-4490-8E34-020BCB50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Size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2DD6E-23D8-4FF0-A6F3-EF3AA96EF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size scaling hypothesis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Hyperscaling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and relationship between exponents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Data Collapsing analyzation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2DD6E-23D8-4FF0-A6F3-EF3AA96EF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5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BDAA-B9E4-4469-9F62-C752BA24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Binder’s ratio crossing?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55C7-EF74-455E-B621-51ABBA65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7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7845-592B-4D68-B404-7EDA4AD0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26720"/>
            <a:ext cx="5655429" cy="1039576"/>
          </a:xfrm>
        </p:spPr>
        <p:txBody>
          <a:bodyPr>
            <a:normAutofit/>
          </a:bodyPr>
          <a:lstStyle/>
          <a:p>
            <a:r>
              <a:rPr lang="en-US" sz="3200" dirty="0"/>
              <a:t>Defining Binder’s Ratio in Our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3059-D7B9-4249-ACFA-426AA0C6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525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BBA91-8D1A-4475-9118-5216A00C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67" y="1234322"/>
            <a:ext cx="2611556" cy="12971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30AD75-6717-4566-9CA9-25308C05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525" y="3688130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7300B3F-F5AA-4D2D-A552-D9DD16D94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23466" r="27107"/>
          <a:stretch/>
        </p:blipFill>
        <p:spPr>
          <a:xfrm>
            <a:off x="1168668" y="4314463"/>
            <a:ext cx="2611556" cy="1313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2B0EE-E4AB-4567-9FDB-3DB93FED3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5" y="1694896"/>
                <a:ext cx="6369037" cy="475003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dimensions in total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 microstate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 forms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dimensional hyper-tetrahedron</a:t>
                </a:r>
                <a:endParaRPr lang="en-US" b="0" dirty="0"/>
              </a:p>
              <a:p>
                <a:r>
                  <a:rPr lang="en-US" b="0" dirty="0"/>
                  <a:t>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in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limit</a:t>
                </a:r>
              </a:p>
              <a:p>
                <a:r>
                  <a:rPr lang="en-US" dirty="0"/>
                  <a:t>Correspond to the traditional definition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the </a:t>
                </a:r>
                <a:r>
                  <a:rPr lang="en-US" dirty="0" err="1"/>
                  <a:t>Ising</a:t>
                </a:r>
                <a:r>
                  <a:rPr lang="en-US" dirty="0"/>
                  <a:t> model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2B0EE-E4AB-4567-9FDB-3DB93FED3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5" y="1694896"/>
                <a:ext cx="6369037" cy="4750035"/>
              </a:xfrm>
              <a:blipFill>
                <a:blip r:embed="rId4"/>
                <a:stretch>
                  <a:fillRect l="-766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17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365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44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D3867-627E-4D5D-98A0-EE9DA99BC490}"/>
                  </a:ext>
                </a:extLst>
              </p:cNvPr>
              <p:cNvSpPr txBox="1"/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Binder’s ratio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D3867-627E-4D5D-98A0-EE9DA99BC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blipFill>
                <a:blip r:embed="rId2"/>
                <a:stretch>
                  <a:fillRect l="-18812" t="-3040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A2BDCBB6-FE51-4D76-9360-84D64C14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1705" r="9751" b="1322"/>
          <a:stretch/>
        </p:blipFill>
        <p:spPr>
          <a:xfrm>
            <a:off x="165473" y="274427"/>
            <a:ext cx="5494594" cy="3444134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79AAF39-515E-4CB3-AA55-3E5F05E19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11570" r="9751" b="1457"/>
          <a:stretch/>
        </p:blipFill>
        <p:spPr>
          <a:xfrm>
            <a:off x="5690547" y="283781"/>
            <a:ext cx="5479672" cy="34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83A6AA-2B4D-4E14-8B89-11768A26C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6112" y="358140"/>
                <a:ext cx="9692640" cy="8763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increases…(</a:t>
                </a:r>
                <a:r>
                  <a:rPr lang="en-US" sz="3200" dirty="0">
                    <a:solidFill>
                      <a:srgbClr val="FF0000"/>
                    </a:solidFill>
                  </a:rPr>
                  <a:t>show E</a:t>
                </a:r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83A6AA-2B4D-4E14-8B89-11768A26C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6112" y="358140"/>
                <a:ext cx="9692640" cy="876300"/>
              </a:xfrm>
              <a:blipFill>
                <a:blip r:embed="rId2"/>
                <a:stretch>
                  <a:fillRect l="-1572" b="-2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5E07-818A-4596-BF6B-3F87A6CA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12" y="1562100"/>
            <a:ext cx="8595360" cy="4351337"/>
          </a:xfrm>
        </p:spPr>
        <p:txBody>
          <a:bodyPr/>
          <a:lstStyle/>
          <a:p>
            <a:r>
              <a:rPr lang="en-US" dirty="0"/>
              <a:t>Starting to show two peaks in heat capacity</a:t>
            </a:r>
          </a:p>
          <a:p>
            <a:r>
              <a:rPr lang="en-US" dirty="0"/>
              <a:t>Peak sizes have no difference for different L</a:t>
            </a:r>
          </a:p>
          <a:p>
            <a:r>
              <a:rPr lang="en-US" dirty="0"/>
              <a:t>Suggesting two phase transitions</a:t>
            </a:r>
          </a:p>
        </p:txBody>
      </p:sp>
    </p:spTree>
    <p:extLst>
      <p:ext uri="{BB962C8B-B14F-4D97-AF65-F5344CB8AC3E}">
        <p14:creationId xmlns:p14="http://schemas.microsoft.com/office/powerpoint/2010/main" val="187975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88642C2-5593-4A65-8239-3E66B231F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t="11704" r="9834" b="1186"/>
          <a:stretch/>
        </p:blipFill>
        <p:spPr>
          <a:xfrm>
            <a:off x="2209799" y="83820"/>
            <a:ext cx="5683542" cy="3589020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7DFE1E-3FCA-48F3-A0CF-E9BC820C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11731" r="9834" b="1159"/>
          <a:stretch/>
        </p:blipFill>
        <p:spPr>
          <a:xfrm>
            <a:off x="2305002" y="3208330"/>
            <a:ext cx="5595959" cy="35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0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EC35-0A35-44E4-BF1C-E8B4D17F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556260"/>
            <a:ext cx="9692640" cy="6321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Binder’s Ratio Result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2B7BAC6-D5CF-4A41-9B82-21AAA29F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18"/>
            <a:ext cx="5780358" cy="3572261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95AD70F-5AC4-4473-AA02-F9501788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96" y="2142018"/>
            <a:ext cx="5780358" cy="3572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1AD34-D968-4B89-9AD5-6AEAC8B991F2}"/>
                  </a:ext>
                </a:extLst>
              </p:cNvPr>
              <p:cNvSpPr txBox="1"/>
              <p:nvPr/>
            </p:nvSpPr>
            <p:spPr>
              <a:xfrm>
                <a:off x="716280" y="1348740"/>
                <a:ext cx="7040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>
                      <a:lumMod val="6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Showing a dip for the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heat capacity peak</a:t>
                </a:r>
              </a:p>
              <a:p>
                <a:pPr marL="285750" indent="-285750">
                  <a:buClr>
                    <a:schemeClr val="bg1">
                      <a:lumMod val="6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But only one crossing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1AD34-D968-4B89-9AD5-6AEAC8B9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1348740"/>
                <a:ext cx="7040880" cy="646331"/>
              </a:xfrm>
              <a:prstGeom prst="rect">
                <a:avLst/>
              </a:prstGeom>
              <a:blipFill>
                <a:blip r:embed="rId4"/>
                <a:stretch>
                  <a:fillRect l="-60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817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DA58-7E7D-4567-9DFE-71CE0007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52" y="403860"/>
            <a:ext cx="9692640" cy="853122"/>
          </a:xfrm>
        </p:spPr>
        <p:txBody>
          <a:bodyPr>
            <a:normAutofit/>
          </a:bodyPr>
          <a:lstStyle/>
          <a:p>
            <a:r>
              <a:rPr lang="en-US" sz="3200" dirty="0"/>
              <a:t>KT Phase – XY model &amp; Clock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D369A-B5C0-4036-8CC0-1C7F543E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6" y="2598420"/>
            <a:ext cx="4000583" cy="234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1C00-3757-44DF-A944-4C9F3F536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8834" y="1773554"/>
                <a:ext cx="5993026" cy="45815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XY Model</a:t>
                </a:r>
              </a:p>
              <a:p>
                <a:pPr lvl="1"/>
                <a:r>
                  <a:rPr lang="en-US" sz="2000" dirty="0"/>
                  <a:t>No order at low temperature</a:t>
                </a:r>
              </a:p>
              <a:p>
                <a:pPr lvl="1"/>
                <a:r>
                  <a:rPr lang="en-US" sz="2000" dirty="0"/>
                  <a:t>Power-law decay of the correlation function at low temperature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The Clock Model</a:t>
                </a:r>
              </a:p>
              <a:p>
                <a:pPr marL="27432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 values, there’s a single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phase transition</a:t>
                </a:r>
              </a:p>
              <a:p>
                <a:pPr marL="274320" lvl="1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≥5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There are two transition points.</a:t>
                </a:r>
              </a:p>
              <a:p>
                <a:pPr lvl="1"/>
                <a:r>
                  <a:rPr lang="en-US" sz="2000" dirty="0"/>
                  <a:t>Exists an Ordered Phase</a:t>
                </a:r>
              </a:p>
              <a:p>
                <a:pPr lvl="1"/>
                <a:r>
                  <a:rPr lang="en-US" sz="2000" dirty="0"/>
                  <a:t>A critical BKT phase in between</a:t>
                </a:r>
              </a:p>
              <a:p>
                <a:pPr marL="274320" lvl="1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Goes to the XY model limit for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1C00-3757-44DF-A944-4C9F3F536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8834" y="1773554"/>
                <a:ext cx="5993026" cy="4581526"/>
              </a:xfrm>
              <a:blipFill>
                <a:blip r:embed="rId3"/>
                <a:stretch>
                  <a:fillRect l="-610" t="-1995" b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DBD9-5039-4E42-BF04-38D2D945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00100"/>
          </a:xfrm>
        </p:spPr>
        <p:txBody>
          <a:bodyPr/>
          <a:lstStyle/>
          <a:p>
            <a:r>
              <a:rPr lang="en-US" dirty="0"/>
              <a:t>Low Q Results</a:t>
            </a:r>
          </a:p>
        </p:txBody>
      </p:sp>
    </p:spTree>
    <p:extLst>
      <p:ext uri="{BB962C8B-B14F-4D97-AF65-F5344CB8AC3E}">
        <p14:creationId xmlns:p14="http://schemas.microsoft.com/office/powerpoint/2010/main" val="36278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FD2016-3D6D-4D4B-89EF-BEDF3B5F40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15412" y="213360"/>
                <a:ext cx="5192268" cy="8229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Scaling Analysis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FD2016-3D6D-4D4B-89EF-BEDF3B5F4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15412" y="213360"/>
                <a:ext cx="5192268" cy="822960"/>
              </a:xfrm>
              <a:blipFill>
                <a:blip r:embed="rId2"/>
                <a:stretch>
                  <a:fillRect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FBF9-7E68-4C00-AC3E-218EF8220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7552" y="1508760"/>
                <a:ext cx="8606028" cy="485394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To obtain the correlation between spins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Long-range order: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Non-critical phase: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Critical phase: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FBF9-7E68-4C00-AC3E-218EF8220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7552" y="1508760"/>
                <a:ext cx="8606028" cy="4853940"/>
              </a:xfrm>
              <a:blipFill>
                <a:blip r:embed="rId3"/>
                <a:stretch>
                  <a:fillRect l="-425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68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30AF018-6B0D-4B4E-A870-B0ADF3CA1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18" y="327659"/>
            <a:ext cx="4776475" cy="295186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C949BF-8445-4CAD-9DEB-404A6E06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18" y="2898981"/>
            <a:ext cx="4766511" cy="294570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8E19C09-6CBE-406B-BB57-67202C8B1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1" y="327659"/>
            <a:ext cx="4776475" cy="295186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B8E5B26-8370-4EED-B084-E4B9796F1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2" y="2886112"/>
            <a:ext cx="4812268" cy="2973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0A9FD-8D1A-4F33-AC5C-80C628BBD9B3}"/>
                  </a:ext>
                </a:extLst>
              </p:cNvPr>
              <p:cNvSpPr txBox="1"/>
              <p:nvPr/>
            </p:nvSpPr>
            <p:spPr>
              <a:xfrm>
                <a:off x="6644640" y="6004392"/>
                <a:ext cx="5433060" cy="66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“exponent”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0A9FD-8D1A-4F33-AC5C-80C628BB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0" y="6004392"/>
                <a:ext cx="5433060" cy="666529"/>
              </a:xfrm>
              <a:prstGeom prst="rect">
                <a:avLst/>
              </a:prstGeom>
              <a:blipFill>
                <a:blip r:embed="rId6"/>
                <a:stretch>
                  <a:fillRect l="-2245" t="-3670" b="-10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3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9F9A-6066-40B0-AFA3-A7C30A8E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92" y="510540"/>
            <a:ext cx="9692640" cy="738822"/>
          </a:xfrm>
        </p:spPr>
        <p:txBody>
          <a:bodyPr/>
          <a:lstStyle/>
          <a:p>
            <a:pPr algn="ctr"/>
            <a:r>
              <a:rPr lang="en-US" dirty="0"/>
              <a:t>Rough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26F6A-77BB-4CFF-8C6A-74BE9A7DE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5192" y="1363980"/>
                <a:ext cx="8595360" cy="4351337"/>
              </a:xfrm>
            </p:spPr>
            <p:txBody>
              <a:bodyPr/>
              <a:lstStyle/>
              <a:p>
                <a:r>
                  <a:rPr lang="en-US" dirty="0"/>
                  <a:t>Reentrance</a:t>
                </a:r>
              </a:p>
              <a:p>
                <a:r>
                  <a:rPr lang="en-US" dirty="0"/>
                  <a:t>3-phase,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turn on intermediate phase</a:t>
                </a:r>
              </a:p>
              <a:p>
                <a:r>
                  <a:rPr lang="en-US" dirty="0"/>
                  <a:t>Change of order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26F6A-77BB-4CFF-8C6A-74BE9A7DE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5192" y="1363980"/>
                <a:ext cx="8595360" cy="4351337"/>
              </a:xfrm>
              <a:blipFill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50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CF0B-2AB5-4424-833B-901F015C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960A-1A9B-4961-BCEB-6A291A6D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to do QMC, good initial project</a:t>
            </a:r>
          </a:p>
          <a:p>
            <a:r>
              <a:rPr lang="en-US" dirty="0" err="1"/>
              <a:t>Chunhan’s</a:t>
            </a:r>
            <a:r>
              <a:rPr lang="en-US" dirty="0"/>
              <a:t> started QMC, I can help with</a:t>
            </a:r>
          </a:p>
          <a:p>
            <a:r>
              <a:rPr lang="en-US" dirty="0"/>
              <a:t>Quantum tight binding models, SU(N) Hubbard model? Constraint path </a:t>
            </a:r>
            <a:r>
              <a:rPr lang="en-US" dirty="0" err="1"/>
              <a:t>qmc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8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1DD9-C0AE-4D07-852F-D2A01925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8392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Synthetic Dimensions – What Is It?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A422-BF3B-4838-B893-8C988315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explore physics in a higher dimensionality then its geometrical dimension</a:t>
            </a:r>
          </a:p>
          <a:p>
            <a:r>
              <a:rPr lang="en-US" dirty="0"/>
              <a:t>Dimensionality depends on how the states are coupled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11F6A-0694-46F3-A6B9-865B09A9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76" y="2887771"/>
            <a:ext cx="4392616" cy="30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8639-0B34-4855-93CE-BBFD320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ECE324D-7F33-4AA6-BFC2-52401599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021" y="640081"/>
            <a:ext cx="3825240" cy="38252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1C8A-EA8B-4BCB-8315-DC6B7223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59F35-27BA-4328-9EAA-FA256115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828800"/>
            <a:ext cx="8594725" cy="435133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What is Synthe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tic Dimensions?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Phase Transitions in General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Model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Methodology: Classical Monte Carlo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MCMC, Wolff Algorithm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69309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1C8A-EA8B-4BCB-8315-DC6B7223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59F35-27BA-4328-9EAA-FA256115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828800"/>
            <a:ext cx="8594725" cy="435133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What is Synthe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tic Dimensions?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Phase Transitions in General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Model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Methodology: Classical Monte Carlo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Energy, Heat Capacity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Finite Size Scaling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Rough Phase Diagram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43027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55A22B-200E-4D69-A351-175A90F9E1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64792" y="357504"/>
                <a:ext cx="9692640" cy="853757"/>
              </a:xfrm>
            </p:spPr>
            <p:txBody>
              <a:bodyPr/>
              <a:lstStyle/>
              <a:p>
                <a:r>
                  <a:rPr lang="en-US" dirty="0"/>
                  <a:t>Defining Magnetization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55A22B-200E-4D69-A351-175A90F9E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4792" y="357504"/>
                <a:ext cx="9692640" cy="853757"/>
              </a:xfrm>
              <a:blipFill>
                <a:blip r:embed="rId2"/>
                <a:stretch>
                  <a:fillRect l="-2579" t="-428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BC52D-60D1-426C-97F3-DFB0C8A7D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6592" y="1905318"/>
                <a:ext cx="6167628" cy="435133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Each synthetic site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should correspond to a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dimensions in total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 microstate</a:t>
                </a:r>
              </a:p>
              <a:p>
                <a:r>
                  <a:rPr lang="en-US" dirty="0"/>
                  <a:t>Constraint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Lives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dimensional space in fact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forms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dimensional hyper-tetrahedron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Same as the </a:t>
                </a:r>
                <a:r>
                  <a:rPr lang="en-US" dirty="0" err="1"/>
                  <a:t>Ising</a:t>
                </a:r>
                <a:r>
                  <a:rPr lang="en-US" dirty="0"/>
                  <a:t> limit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BC52D-60D1-426C-97F3-DFB0C8A7D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6592" y="1905318"/>
                <a:ext cx="6167628" cy="4351337"/>
              </a:xfrm>
              <a:blipFill>
                <a:blip r:embed="rId3"/>
                <a:stretch>
                  <a:fillRect l="-198" t="-1262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551CDE-6B86-495F-A2EC-DB8E23A4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32" y="4290875"/>
            <a:ext cx="3957828" cy="196578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C0DD0CC1-FD5A-4AC3-B917-82CC70037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23466" r="27107"/>
          <a:stretch/>
        </p:blipFill>
        <p:spPr>
          <a:xfrm>
            <a:off x="7429500" y="2151584"/>
            <a:ext cx="3066288" cy="15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55CD-8A5D-4AAA-8F44-17A52533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collapse analysis-Back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BE35-E6A8-4D33-8C32-B1521166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03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4E6B-64F7-4135-9BBD-646F1777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373380"/>
            <a:ext cx="9692640" cy="769620"/>
          </a:xfrm>
        </p:spPr>
        <p:txBody>
          <a:bodyPr>
            <a:normAutofit/>
          </a:bodyPr>
          <a:lstStyle/>
          <a:p>
            <a:r>
              <a:rPr lang="en-US" sz="3200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90DB-3575-4884-97FC-3DABBF2E8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92" y="1470660"/>
            <a:ext cx="8595360" cy="435133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C33AB3-EBF7-458F-A268-1A5044C2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44" y="1143000"/>
            <a:ext cx="8813564" cy="54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45DF-A8BD-48E3-BE0A-D5C76487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77862"/>
            <a:ext cx="9692640" cy="1013459"/>
          </a:xfrm>
        </p:spPr>
        <p:txBody>
          <a:bodyPr>
            <a:normAutofit/>
          </a:bodyPr>
          <a:lstStyle/>
          <a:p>
            <a:r>
              <a:rPr lang="en-US" dirty="0"/>
              <a:t>Significance of Synthetic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785D-9B33-4323-89A8-6FA73655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>
            <a:normAutofit/>
          </a:bodyPr>
          <a:lstStyle/>
          <a:p>
            <a:r>
              <a:rPr lang="en-US" dirty="0"/>
              <a:t>Explore higher dimensional physics</a:t>
            </a:r>
          </a:p>
          <a:p>
            <a:r>
              <a:rPr lang="en-US" dirty="0"/>
              <a:t>Easy to synthesize and control</a:t>
            </a:r>
          </a:p>
          <a:p>
            <a:r>
              <a:rPr lang="en-US" dirty="0"/>
              <a:t>Useful in communication </a:t>
            </a:r>
          </a:p>
          <a:p>
            <a:pPr lvl="1"/>
            <a:r>
              <a:rPr lang="en-US" dirty="0"/>
              <a:t>Effective gauge potential to control frequency etc. of light</a:t>
            </a:r>
          </a:p>
          <a:p>
            <a:r>
              <a:rPr lang="en-US" dirty="0"/>
              <a:t>Useful in experimentally realizing physical systems:</a:t>
            </a:r>
          </a:p>
          <a:p>
            <a:pPr lvl="1"/>
            <a:r>
              <a:rPr lang="en-US" dirty="0"/>
              <a:t>Synthetic band structure, including topological ones</a:t>
            </a:r>
          </a:p>
          <a:p>
            <a:pPr lvl="1"/>
            <a:r>
              <a:rPr lang="en-US" dirty="0"/>
              <a:t>Create strong correlated matter</a:t>
            </a:r>
          </a:p>
          <a:p>
            <a:pPr lvl="1"/>
            <a:r>
              <a:rPr lang="en-US" dirty="0"/>
              <a:t>Engineering topology of the lattice and the boundary condition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702D-6819-4B78-BA90-5F891B50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1763"/>
            <a:ext cx="4807287" cy="19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BD288-9F21-42C7-BFA3-D6E67D5A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067" r="1" b="1"/>
          <a:stretch/>
        </p:blipFill>
        <p:spPr>
          <a:xfrm>
            <a:off x="20" y="-2"/>
            <a:ext cx="113410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563041-E206-45C1-AE4F-40194564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963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Experimental Realization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816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9CFFD-FC07-4CA0-B2CC-EC4863AC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" y="0"/>
            <a:ext cx="11292840" cy="752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9BD19-EA45-4E00-A724-994C8D42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52" y="270193"/>
            <a:ext cx="9692640" cy="81534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Optical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0A828-8729-4277-A6E8-B6AEEEA87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0522" y="1355726"/>
                <a:ext cx="8410956" cy="4732858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Modulated permittivity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of a ring resonator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Time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induces polarization 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Polarization would induce transition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neighboring mode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Resulting in a nearest neighbor tight binding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0A828-8729-4277-A6E8-B6AEEEA87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0522" y="1355726"/>
                <a:ext cx="8410956" cy="4732858"/>
              </a:xfrm>
              <a:blipFill>
                <a:blip r:embed="rId3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F421BE-7976-4275-BE47-5EAF2AF16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782" y="4419774"/>
            <a:ext cx="4381500" cy="18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8DE6C-1484-4114-9CFE-3FB3DC5E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" y="0"/>
            <a:ext cx="11292840" cy="752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20D2B-B16F-4B94-8F66-D60303F2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060" y="388621"/>
            <a:ext cx="9512266" cy="1325562"/>
          </a:xfrm>
        </p:spPr>
        <p:txBody>
          <a:bodyPr>
            <a:normAutofit/>
          </a:bodyPr>
          <a:lstStyle/>
          <a:p>
            <a:r>
              <a:rPr lang="en-US" dirty="0"/>
              <a:t>Ultracold polar molecular array in Microwave – the system we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FB792-2061-4C63-B1F4-28EF63FE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9" y="1940059"/>
            <a:ext cx="3696271" cy="2628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B03BE-967A-4908-81E0-E0BEC3548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0385" y="1954530"/>
                <a:ext cx="5860811" cy="387858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dirty="0"/>
                  <a:t>An array of localized ultracold molecular</a:t>
                </a:r>
              </a:p>
              <a:p>
                <a:pPr lvl="1"/>
                <a:r>
                  <a:rPr lang="en-US" sz="2000" dirty="0"/>
                  <a:t>Microwave of specific frequency induces transition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±1,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sz="2000" dirty="0"/>
                  <a:t>Diploe interaction between molecules induce exchange of total angular momentum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External field to fix molecule in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state for different total angular momentum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B03BE-967A-4908-81E0-E0BEC3548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0385" y="1954530"/>
                <a:ext cx="5860811" cy="3878583"/>
              </a:xfrm>
              <a:blipFill>
                <a:blip r:embed="rId4"/>
                <a:stretch>
                  <a:fillRect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632AE7B-9F64-4DA0-908C-FF02747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36188-37B3-4617-B518-05DBED79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6" y="4312921"/>
            <a:ext cx="4019312" cy="5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6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1CEEAD-825F-41AD-B0DB-77CE90932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ral shell pattern">
            <a:extLst>
              <a:ext uri="{FF2B5EF4-FFF2-40B4-BE49-F238E27FC236}">
                <a16:creationId xmlns:a16="http://schemas.microsoft.com/office/drawing/2014/main" id="{D74347CA-6714-42CE-9B0B-E0966071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7194" b="6895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8C7D-DE70-47A8-A4DC-17807FDB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37564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The Quantum Hamiltonian </a:t>
            </a:r>
            <a:r>
              <a:rPr lang="en-US" altLang="zh-CN" sz="3600" dirty="0"/>
              <a:t>&amp;</a:t>
            </a:r>
            <a:r>
              <a:rPr lang="en-US" sz="3600" dirty="0"/>
              <a:t> String/Sheet 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E8186-FB34-4A4E-8AF0-B82A33976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Quantum Hamiltonian and where it came from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Must have 1 molecule per real-space site, so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dominates, adjacent sites favor similar total angular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String/sheet formation</a:t>
                </a:r>
              </a:p>
              <a:p>
                <a:r>
                  <a:rPr lang="en-US" dirty="0"/>
                  <a:t>Additional real-space hopping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from what</a:t>
                </a:r>
              </a:p>
              <a:p>
                <a:pPr lvl="1"/>
                <a:r>
                  <a:rPr lang="en-US" dirty="0"/>
                  <a:t>Controls the width of string/sheet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put plots from the paper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E8186-FB34-4A4E-8AF0-B82A33976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  <a:blipFill>
                <a:blip r:embed="rId3"/>
                <a:stretch>
                  <a:fillRect l="-142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32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1CEEAD-825F-41AD-B0DB-77CE90932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s of guitars">
            <a:extLst>
              <a:ext uri="{FF2B5EF4-FFF2-40B4-BE49-F238E27FC236}">
                <a16:creationId xmlns:a16="http://schemas.microsoft.com/office/drawing/2014/main" id="{632F999C-3ABD-439F-A0D3-FE41E126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7094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AB931-180E-443A-9D95-80972EAF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Classical Analog &amp;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02882-6259-4357-A051-652392C23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Classical Analog</a:t>
                </a:r>
              </a:p>
              <a:p>
                <a:pPr lvl="1"/>
                <a:r>
                  <a:rPr lang="en-US" dirty="0"/>
                  <a:t>To mimic the behavior of the quantum Hamiltonian where it favors the same and neighboring synthetic sites</a:t>
                </a:r>
              </a:p>
              <a:p>
                <a:pPr lvl="1"/>
                <a:r>
                  <a:rPr lang="en-US" dirty="0"/>
                  <a:t>Revised Potts model: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Our Hamiltonian: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is length of synthetic dimension</a:t>
                </a:r>
              </a:p>
              <a:p>
                <a:pPr lvl="2"/>
                <a:r>
                  <a:rPr lang="en-US" dirty="0"/>
                  <a:t>Periodic Boundary Condition(PBC) on the synthetic dimension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02882-6259-4357-A051-652392C23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  <a:blipFill>
                <a:blip r:embed="rId3"/>
                <a:stretch>
                  <a:fillRect l="-142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15561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4976</TotalTime>
  <Words>1381</Words>
  <Application>Microsoft Office PowerPoint</Application>
  <PresentationFormat>Widescreen</PresentationFormat>
  <Paragraphs>216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Century Schoolbook</vt:lpstr>
      <vt:lpstr>Wingdings 2</vt:lpstr>
      <vt:lpstr>View</vt:lpstr>
      <vt:lpstr>Phase Transition in Classical analog of a Model in Synthetic Dimension</vt:lpstr>
      <vt:lpstr>Outline</vt:lpstr>
      <vt:lpstr>Synthetic Dimensions – What Is It?</vt:lpstr>
      <vt:lpstr>Significance of Synthetic dimension</vt:lpstr>
      <vt:lpstr>Experimental Realization</vt:lpstr>
      <vt:lpstr>Optical Method</vt:lpstr>
      <vt:lpstr>Ultracold polar molecular array in Microwave – the system we study</vt:lpstr>
      <vt:lpstr>The Quantum Hamiltonian &amp; String/Sheet Formation</vt:lpstr>
      <vt:lpstr>Classical Analog &amp; Our Model</vt:lpstr>
      <vt:lpstr>Phase transitions in general</vt:lpstr>
      <vt:lpstr>Monte Carlo Method</vt:lpstr>
      <vt:lpstr>How and why does it work?</vt:lpstr>
      <vt:lpstr>Metropolis Algorithm</vt:lpstr>
      <vt:lpstr>When J_1  is small (show E, maybe another one with only small J_1)</vt:lpstr>
      <vt:lpstr>Potts Model : H=-J_0 ∑_(⟨i,j⟩)▒δ_(q_i,q_j ) </vt:lpstr>
      <vt:lpstr>PowerPoint Presentation</vt:lpstr>
      <vt:lpstr>Finite Size Scaling</vt:lpstr>
      <vt:lpstr>Binder’s ratio crossing?</vt:lpstr>
      <vt:lpstr>Defining Binder’s Ratio in Our Model</vt:lpstr>
      <vt:lpstr>PowerPoint Presentation</vt:lpstr>
      <vt:lpstr>As J_1 increases…(show E)</vt:lpstr>
      <vt:lpstr>PowerPoint Presentation</vt:lpstr>
      <vt:lpstr>Binder’s Ratio Result</vt:lpstr>
      <vt:lpstr>KT Phase – XY model &amp; Clock Model</vt:lpstr>
      <vt:lpstr>Low Q Results</vt:lpstr>
      <vt:lpstr>M^2  Scaling Analysis</vt:lpstr>
      <vt:lpstr>PowerPoint Presentation</vt:lpstr>
      <vt:lpstr>Rough Phase Diagram</vt:lpstr>
      <vt:lpstr>Future Plan</vt:lpstr>
      <vt:lpstr>Thank You!</vt:lpstr>
      <vt:lpstr>Outline</vt:lpstr>
      <vt:lpstr>Outline</vt:lpstr>
      <vt:lpstr>Defining Magnetization M</vt:lpstr>
      <vt:lpstr>Data collapse analysis-Back up</vt:lpstr>
      <vt:lpstr>Simulation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Transition in Classical analog of Model in Synthetic Dimension</dc:title>
  <dc:creator>Yutan Zhang</dc:creator>
  <cp:lastModifiedBy>Yutan Zhang</cp:lastModifiedBy>
  <cp:revision>27</cp:revision>
  <dcterms:created xsi:type="dcterms:W3CDTF">2021-08-21T01:59:32Z</dcterms:created>
  <dcterms:modified xsi:type="dcterms:W3CDTF">2021-08-27T10:27:29Z</dcterms:modified>
</cp:coreProperties>
</file>